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9" r:id="rId4"/>
    <p:sldId id="275" r:id="rId5"/>
    <p:sldId id="276" r:id="rId6"/>
    <p:sldId id="277" r:id="rId7"/>
    <p:sldId id="278" r:id="rId8"/>
    <p:sldId id="258" r:id="rId9"/>
    <p:sldId id="259" r:id="rId10"/>
    <p:sldId id="274" r:id="rId11"/>
    <p:sldId id="260" r:id="rId12"/>
    <p:sldId id="261" r:id="rId13"/>
    <p:sldId id="273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Poppins" panose="000005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iBhAArzMRs6z+WCVxpyIsg0wjH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png>
</file>

<file path=ppt/media/image7.g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6537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2870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553b4f34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20553b4f34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2625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9676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4336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9432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8868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408265" y="3012217"/>
            <a:ext cx="11375470" cy="704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4400" b="1"/>
              <a:t>-Butterfly Classification using Transfer Learning-</a:t>
            </a:r>
            <a:endParaRPr/>
          </a:p>
        </p:txBody>
      </p:sp>
      <p:pic>
        <p:nvPicPr>
          <p:cNvPr id="85" name="Google Shape;85;p1"/>
          <p:cNvPicPr preferRelativeResize="0"/>
          <p:nvPr/>
        </p:nvPicPr>
        <p:blipFill rotWithShape="1">
          <a:blip r:embed="rId3">
            <a:alphaModFix/>
          </a:blip>
          <a:srcRect l="11946" t="12434" r="11926" b="12883"/>
          <a:stretch/>
        </p:blipFill>
        <p:spPr>
          <a:xfrm>
            <a:off x="5107619" y="742877"/>
            <a:ext cx="1976762" cy="193931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1765227" y="5085062"/>
            <a:ext cx="8267700" cy="1030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alibri"/>
              <a:buNone/>
            </a:pPr>
            <a:r>
              <a:rPr lang="en-US" sz="2400" b="1" i="0" u="none" strike="noStrike" cap="none">
                <a:solidFill>
                  <a:srgbClr val="AEABAB"/>
                </a:solidFill>
                <a:latin typeface="Calibri"/>
                <a:ea typeface="Calibri"/>
                <a:cs typeface="Calibri"/>
                <a:sym typeface="Calibri"/>
              </a:rPr>
              <a:t>Bharathwaj M (RA2011026020065)</a:t>
            </a:r>
            <a:endParaRPr/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alibri"/>
              <a:buNone/>
            </a:pPr>
            <a:r>
              <a:rPr lang="en-US" sz="2400" b="1" i="0" u="none" strike="noStrike" cap="none">
                <a:solidFill>
                  <a:srgbClr val="AEABAB"/>
                </a:solidFill>
                <a:latin typeface="Calibri"/>
                <a:ea typeface="Calibri"/>
                <a:cs typeface="Calibri"/>
                <a:sym typeface="Calibri"/>
              </a:rPr>
              <a:t>Harshit V (RA2011026020086)</a:t>
            </a:r>
            <a:endParaRPr/>
          </a:p>
        </p:txBody>
      </p:sp>
      <p:sp>
        <p:nvSpPr>
          <p:cNvPr id="87" name="Google Shape;87;p1"/>
          <p:cNvSpPr txBox="1"/>
          <p:nvPr/>
        </p:nvSpPr>
        <p:spPr>
          <a:xfrm>
            <a:off x="4952737" y="4222942"/>
            <a:ext cx="1892679" cy="455617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Batch No:</a:t>
            </a: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pic>
        <p:nvPicPr>
          <p:cNvPr id="88" name="Google Shape;88;p1" descr="ISO Logo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612733" y="446728"/>
            <a:ext cx="812800" cy="79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 descr="ICHSM 2021 Brochur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5555" y="443531"/>
            <a:ext cx="1424475" cy="80784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 dirty="0"/>
              <a:t>- Scope -</a:t>
            </a:r>
            <a:endParaRPr dirty="0"/>
          </a:p>
        </p:txBody>
      </p:sp>
      <p:sp>
        <p:nvSpPr>
          <p:cNvPr id="108" name="Google Shape;108;p4"/>
          <p:cNvSpPr txBox="1">
            <a:spLocks noGrp="1"/>
          </p:cNvSpPr>
          <p:nvPr>
            <p:ph type="body" idx="1"/>
          </p:nvPr>
        </p:nvSpPr>
        <p:spPr>
          <a:xfrm>
            <a:off x="838201" y="199053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The Scope of the project is to develop a deep learning-based model for classifying images of different butterfly species using transfer learning with ResNet50.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None/>
            </a:pPr>
            <a:endParaRPr lang="en-US" sz="18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Collect and prepare a dataset of images of butterfly species, including image acquisition and labeling.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endParaRPr lang="en-US" sz="18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Implement image pre-processing techniques, such as resizing, normalization, and augmentation, to improve the performance of the classification model.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endParaRPr lang="en-US" sz="18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Investigate the use of different hyperparameters, model architectures to optimize the performance of the classification model and compare the performance of the deep learning model with standard machine learning models.</a:t>
            </a:r>
          </a:p>
          <a:p>
            <a:pPr marL="22860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8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8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8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05524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- Existing System -</a:t>
            </a:r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body" idx="1"/>
          </p:nvPr>
        </p:nvSpPr>
        <p:spPr>
          <a:xfrm>
            <a:off x="838198" y="1712680"/>
            <a:ext cx="4614643" cy="435133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14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-21574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500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CNN WITH 4 CONVOLUTIONAL LAYER </a:t>
            </a:r>
            <a:endParaRPr/>
          </a:p>
          <a:p>
            <a:pPr marL="685800" lvl="1" indent="-22098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85% Accuracy</a:t>
            </a:r>
            <a:endParaRPr/>
          </a:p>
          <a:p>
            <a:pPr marL="685800" lvl="1" indent="-22098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100 Epochs</a:t>
            </a:r>
            <a:endParaRPr/>
          </a:p>
          <a:p>
            <a:pPr marL="685800" lvl="1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-21574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500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PARTIAL LEAST SQUARES (PLS) </a:t>
            </a:r>
            <a:endParaRPr/>
          </a:p>
          <a:p>
            <a:pPr marL="685800" lvl="1" indent="-22098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ct val="1000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76% Accuracy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endParaRPr b="0" i="0">
              <a:solidFill>
                <a:srgbClr val="C8C3B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endParaRPr b="0" i="0">
              <a:solidFill>
                <a:srgbClr val="C8C3B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"/>
          <p:cNvSpPr txBox="1"/>
          <p:nvPr/>
        </p:nvSpPr>
        <p:spPr>
          <a:xfrm>
            <a:off x="6739157" y="1712680"/>
            <a:ext cx="4614643" cy="435133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114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SUPPORT VECTOR MACHINE (SVM) </a:t>
            </a:r>
            <a:endParaRPr/>
          </a:p>
          <a:p>
            <a:pPr marL="685800" marR="0" lvl="1" indent="-2286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75% Accuracy</a:t>
            </a:r>
            <a:endParaRPr/>
          </a:p>
          <a:p>
            <a:pPr marL="685800" marR="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At 768x576 Pixel</a:t>
            </a:r>
            <a:endParaRPr/>
          </a:p>
          <a:p>
            <a: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CNN WITH VGG19 </a:t>
            </a:r>
            <a:endParaRPr/>
          </a:p>
          <a:p>
            <a:pPr marL="685800" marR="0" lvl="1" indent="-228600" algn="l" rtl="0">
              <a:lnSpc>
                <a:spcPct val="16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92% Accuracy</a:t>
            </a:r>
            <a:endParaRPr/>
          </a:p>
          <a:p>
            <a:pPr marL="6858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b="0" i="0" u="none" strike="noStrike" cap="none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45 Epochs</a:t>
            </a:r>
            <a:endParaRPr sz="1600" b="0" i="0" u="none" strike="noStrike" cap="none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C8C3B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- Proposed System -</a:t>
            </a:r>
            <a:endParaRPr/>
          </a:p>
        </p:txBody>
      </p:sp>
      <p:sp>
        <p:nvSpPr>
          <p:cNvPr id="122" name="Google Shape;122;p6"/>
          <p:cNvSpPr txBox="1">
            <a:spLocks noGrp="1"/>
          </p:cNvSpPr>
          <p:nvPr>
            <p:ph type="body" idx="1"/>
          </p:nvPr>
        </p:nvSpPr>
        <p:spPr>
          <a:xfrm>
            <a:off x="651806" y="1927288"/>
            <a:ext cx="656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27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In our system we will be using CNN with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ResNet 50. 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27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ResNet 50 is a pretrained convolutional neural network model that is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50 layers deep.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27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We will be training the CNN with the help of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transfer learning technique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by using the weights of the ResNet 50 model.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27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We were able to achieve accuracy of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96%</a:t>
            </a:r>
            <a:r>
              <a:rPr lang="en-US" sz="1800" b="1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and it is expected to be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98% with further fine tuning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Finally this will be made as an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Web App with clean UI/ UX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and additionally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Open AI’s GPT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will be implemented for getting the information about the predicted butterfly species.</a:t>
            </a:r>
            <a:endParaRPr/>
          </a:p>
        </p:txBody>
      </p:sp>
      <p:pic>
        <p:nvPicPr>
          <p:cNvPr id="123" name="Google Shape;12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74734" y="2155970"/>
            <a:ext cx="4354456" cy="3248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- Methodology -</a:t>
            </a:r>
            <a:endParaRPr/>
          </a:p>
        </p:txBody>
      </p:sp>
      <p:sp>
        <p:nvSpPr>
          <p:cNvPr id="129" name="Google Shape;129;p7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625602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1800" i="0" dirty="0">
                <a:latin typeface="Poppins"/>
                <a:ea typeface="Poppins"/>
                <a:cs typeface="Poppins"/>
                <a:sym typeface="Poppins"/>
              </a:rPr>
              <a:t>Convolutional Neural Network (CNN):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CNN is a type of artificial neural network commonly used in deep learning and computer vision applications.</a:t>
            </a: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endParaRPr lang="en-US" sz="16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CNNs are particularly well-suited for image and video recognition tasks because they can automatically identify and learn features in images, such as edges, shapes, textures, and patterns, without requiring manual feature extraction.</a:t>
            </a: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endParaRPr lang="en-US" sz="16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Each layer in a CNN consists of many small filters, also known as kernels or feature detectors, that slide over the input image and detects the features and saves it in a feature map.</a:t>
            </a: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endParaRPr lang="en-US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b="1" dirty="0">
              <a:solidFill>
                <a:srgbClr val="CECAC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b="1" i="0" dirty="0">
              <a:solidFill>
                <a:srgbClr val="CECAC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b="1" i="0" dirty="0">
              <a:solidFill>
                <a:srgbClr val="CECAC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87DDB5-08D2-43CD-9C5E-D3D9A599F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065" y="2299318"/>
            <a:ext cx="4073379" cy="297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17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 dirty="0"/>
              <a:t>- </a:t>
            </a:r>
            <a:r>
              <a:rPr lang="en-US" sz="4400" b="1" i="0" dirty="0">
                <a:latin typeface="Calibri" panose="020F0502020204030204" pitchFamily="34" charset="0"/>
                <a:ea typeface="Poppins"/>
                <a:cs typeface="Calibri" panose="020F0502020204030204" pitchFamily="34" charset="0"/>
                <a:sym typeface="Poppins"/>
              </a:rPr>
              <a:t>Transfer Learning </a:t>
            </a:r>
            <a:r>
              <a:rPr lang="en-US" b="1" dirty="0"/>
              <a:t>-</a:t>
            </a:r>
            <a:endParaRPr dirty="0"/>
          </a:p>
        </p:txBody>
      </p:sp>
      <p:sp>
        <p:nvSpPr>
          <p:cNvPr id="129" name="Google Shape;129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49281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1800" i="0" dirty="0">
                <a:latin typeface="Poppins"/>
                <a:ea typeface="Poppins"/>
                <a:cs typeface="Poppins"/>
                <a:sym typeface="Poppins"/>
              </a:rPr>
              <a:t>Transfer Learning with CNN: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</a:t>
            </a:r>
            <a:r>
              <a:rPr lang="en-US" sz="1600" i="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ransfer learning taking a model trained on a large dataset and </a:t>
            </a:r>
            <a:r>
              <a:rPr lang="en-US" sz="1600" i="0" dirty="0">
                <a:latin typeface="Poppins"/>
                <a:ea typeface="Poppins"/>
                <a:cs typeface="Poppins"/>
                <a:sym typeface="Poppins"/>
              </a:rPr>
              <a:t>transfer its knowledge</a:t>
            </a:r>
            <a:r>
              <a:rPr lang="en-US" sz="1600" i="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to a smaller dataset.</a:t>
            </a:r>
            <a:endParaRPr dirty="0"/>
          </a:p>
          <a:p>
            <a:pPr marL="685800" lvl="1" indent="-127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None/>
            </a:pPr>
            <a:endParaRPr sz="1600" i="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Since this project is based on Image Classification we will be using </a:t>
            </a:r>
            <a:endParaRPr dirty="0"/>
          </a:p>
          <a:p>
            <a:pPr marL="685800" lvl="1" indent="-127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None/>
            </a:pPr>
            <a:endParaRPr sz="16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11430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en-US" sz="1600" dirty="0">
                <a:latin typeface="Poppins"/>
                <a:ea typeface="Poppins"/>
                <a:cs typeface="Poppins"/>
                <a:sym typeface="Poppins"/>
              </a:rPr>
              <a:t>ResNet50</a:t>
            </a:r>
            <a:r>
              <a:rPr lang="en-US" sz="16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(Pre-trained model) with the </a:t>
            </a:r>
            <a:endParaRPr dirty="0"/>
          </a:p>
          <a:p>
            <a:pPr marL="11430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en-US" sz="1600" dirty="0">
                <a:latin typeface="Poppins"/>
                <a:ea typeface="Poppins"/>
                <a:cs typeface="Poppins"/>
                <a:sym typeface="Poppins"/>
              </a:rPr>
              <a:t>Weights of ImageNet</a:t>
            </a:r>
            <a:r>
              <a:rPr lang="en-US" sz="16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(A very large collection of Image dataset)</a:t>
            </a:r>
            <a:endParaRPr dirty="0"/>
          </a:p>
          <a:p>
            <a:pPr marL="685800" lvl="1" indent="-127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None/>
            </a:pPr>
            <a:endParaRPr sz="16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 i="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Using this our CNN will be trained to </a:t>
            </a:r>
            <a:r>
              <a:rPr lang="en-US" sz="1600" i="0" dirty="0">
                <a:latin typeface="Poppins"/>
                <a:ea typeface="Poppins"/>
                <a:cs typeface="Poppins"/>
                <a:sym typeface="Poppins"/>
              </a:rPr>
              <a:t>achieve </a:t>
            </a:r>
            <a:r>
              <a:rPr lang="en-US" sz="1600" dirty="0">
                <a:latin typeface="Poppins"/>
                <a:ea typeface="Poppins"/>
                <a:cs typeface="Poppins"/>
                <a:sym typeface="Poppins"/>
              </a:rPr>
              <a:t>g</a:t>
            </a:r>
            <a:r>
              <a:rPr lang="en-US" sz="1600" i="0" dirty="0">
                <a:latin typeface="Poppins"/>
                <a:ea typeface="Poppins"/>
                <a:cs typeface="Poppins"/>
                <a:sym typeface="Poppins"/>
              </a:rPr>
              <a:t>reater accuracy</a:t>
            </a:r>
            <a:r>
              <a:rPr lang="en-US" sz="1600" i="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than the existing models.</a:t>
            </a:r>
            <a:endParaRPr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b="1" dirty="0">
              <a:solidFill>
                <a:srgbClr val="CECAC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b="1" i="0" dirty="0">
              <a:solidFill>
                <a:srgbClr val="CECAC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b="1" i="0" dirty="0">
              <a:solidFill>
                <a:srgbClr val="CECAC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0" name="Google Shape;13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97753" y="2625351"/>
            <a:ext cx="4412609" cy="2482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 dirty="0"/>
              <a:t>- ResNet-50 – Architecture -</a:t>
            </a:r>
            <a:endParaRPr dirty="0"/>
          </a:p>
        </p:txBody>
      </p:sp>
      <p:pic>
        <p:nvPicPr>
          <p:cNvPr id="136" name="Google Shape;136;p8" descr="PyLessons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2359362"/>
            <a:ext cx="10515600" cy="21392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8"/>
          <p:cNvSpPr txBox="1"/>
          <p:nvPr/>
        </p:nvSpPr>
        <p:spPr>
          <a:xfrm>
            <a:off x="4507335" y="5250968"/>
            <a:ext cx="31773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48 CONVOLUTION LAYERS</a:t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968579" y="5250968"/>
            <a:ext cx="31773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1  MAX POOL LAYER</a:t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8176470" y="5250968"/>
            <a:ext cx="31773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1  AVERAGE POOL LAYER</a:t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0553b4f34b_0_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- System Architecture -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0C49E6-E974-4432-AF25-A32F47427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918" y="1576375"/>
            <a:ext cx="5000163" cy="480907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- Modules -</a:t>
            </a:r>
            <a:endParaRPr/>
          </a:p>
        </p:txBody>
      </p:sp>
      <p:sp>
        <p:nvSpPr>
          <p:cNvPr id="151" name="Google Shape;151;p9"/>
          <p:cNvSpPr txBox="1"/>
          <p:nvPr/>
        </p:nvSpPr>
        <p:spPr>
          <a:xfrm>
            <a:off x="1410863" y="2696663"/>
            <a:ext cx="2216700" cy="1785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IMPORTING &amp; PRE-PROCESSING DATA</a:t>
            </a:r>
            <a:endParaRPr sz="2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9"/>
          <p:cNvSpPr txBox="1"/>
          <p:nvPr/>
        </p:nvSpPr>
        <p:spPr>
          <a:xfrm>
            <a:off x="3795375" y="2696678"/>
            <a:ext cx="2216700" cy="1785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BUILDING &amp; TRAINING CNN WITH RESNET-50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9"/>
          <p:cNvSpPr txBox="1"/>
          <p:nvPr/>
        </p:nvSpPr>
        <p:spPr>
          <a:xfrm>
            <a:off x="6179913" y="2696678"/>
            <a:ext cx="2216700" cy="1785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EVALUATING THE ACCURACY AND LOSS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8564438" y="2696678"/>
            <a:ext cx="2216700" cy="1785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PREDICTING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TEST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- Implementation -</a:t>
            </a:r>
            <a:endParaRPr/>
          </a:p>
        </p:txBody>
      </p:sp>
      <p:pic>
        <p:nvPicPr>
          <p:cNvPr id="160" name="Google Shape;16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19450" y="2250126"/>
            <a:ext cx="5695950" cy="21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19450" y="4580081"/>
            <a:ext cx="5724525" cy="169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0"/>
          <p:cNvSpPr txBox="1"/>
          <p:nvPr/>
        </p:nvSpPr>
        <p:spPr>
          <a:xfrm>
            <a:off x="4028812" y="1589912"/>
            <a:ext cx="60946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1.   IMPORTING &amp; PRE-PROCESSING DATA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9437" y="1347787"/>
            <a:ext cx="5953125" cy="41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 dirty="0"/>
              <a:t>- Introduction-</a:t>
            </a:r>
            <a:endParaRPr dirty="0"/>
          </a:p>
        </p:txBody>
      </p:sp>
      <p:sp>
        <p:nvSpPr>
          <p:cNvPr id="95" name="Google Shape;95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78863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Char char="o"/>
            </a:pPr>
            <a:r>
              <a:rPr lang="en-US" sz="1800" dirty="0">
                <a:latin typeface="Poppins"/>
                <a:ea typeface="Poppins"/>
                <a:cs typeface="Poppins"/>
                <a:sym typeface="Poppins"/>
              </a:rPr>
              <a:t>The patterns of butterﬂies </a:t>
            </a: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are essential features for researchers and people who are interested in categorizing butterﬂies. 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However, it is difficult to classify butterﬂies based on biological patterns, such as 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Char char="o"/>
            </a:pPr>
            <a:r>
              <a:rPr lang="en-US" sz="1800" dirty="0">
                <a:latin typeface="Poppins"/>
                <a:ea typeface="Poppins"/>
                <a:cs typeface="Poppins"/>
                <a:sym typeface="Poppins"/>
              </a:rPr>
              <a:t>Shapes, 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Char char="o"/>
            </a:pPr>
            <a:r>
              <a:rPr lang="en-US" sz="1800" dirty="0">
                <a:latin typeface="Poppins"/>
                <a:ea typeface="Poppins"/>
                <a:cs typeface="Poppins"/>
                <a:sym typeface="Poppins"/>
              </a:rPr>
              <a:t>Wing colors and  </a:t>
            </a:r>
            <a:endParaRPr dirty="0"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Char char="o"/>
            </a:pPr>
            <a:r>
              <a:rPr lang="en-US" sz="1800" dirty="0">
                <a:latin typeface="Poppins"/>
                <a:ea typeface="Poppins"/>
                <a:cs typeface="Poppins"/>
                <a:sym typeface="Poppins"/>
              </a:rPr>
              <a:t>Veins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Currently, researchers rely mostly on </a:t>
            </a:r>
            <a:r>
              <a:rPr lang="en-US" sz="1800" dirty="0">
                <a:latin typeface="Poppins"/>
                <a:ea typeface="Poppins"/>
                <a:cs typeface="Poppins"/>
                <a:sym typeface="Poppins"/>
              </a:rPr>
              <a:t>time-consuming processes </a:t>
            </a: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dealing with manually identifying and classifying by highly trained individuals.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Therefore, to tackle, </a:t>
            </a:r>
            <a:r>
              <a:rPr lang="en-US" sz="1800" dirty="0">
                <a:latin typeface="Poppins"/>
                <a:ea typeface="Poppins"/>
                <a:cs typeface="Poppins"/>
                <a:sym typeface="Poppins"/>
              </a:rPr>
              <a:t>there is a need for modern and automated technologies </a:t>
            </a: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in dealing with species identiﬁcation with good accuracy.</a:t>
            </a:r>
            <a:endParaRPr dirty="0"/>
          </a:p>
        </p:txBody>
      </p:sp>
      <p:pic>
        <p:nvPicPr>
          <p:cNvPr id="96" name="Google Shape;96;p2" descr="How to draw a butterfly step by step easy and fast | Butterfly facts,  Butterfly art drawing, Butterfly drawing"/>
          <p:cNvPicPr preferRelativeResize="0"/>
          <p:nvPr/>
        </p:nvPicPr>
        <p:blipFill rotWithShape="1">
          <a:blip r:embed="rId3">
            <a:alphaModFix/>
          </a:blip>
          <a:srcRect t="41713"/>
          <a:stretch/>
        </p:blipFill>
        <p:spPr>
          <a:xfrm>
            <a:off x="8724550" y="2416029"/>
            <a:ext cx="2976756" cy="2646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50149" y="1258349"/>
            <a:ext cx="5091702" cy="504969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2"/>
          <p:cNvSpPr txBox="1"/>
          <p:nvPr/>
        </p:nvSpPr>
        <p:spPr>
          <a:xfrm>
            <a:off x="3710031" y="633849"/>
            <a:ext cx="60946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   BUILDING &amp; TRAINING CNN WITH RESNET-50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3"/>
          <p:cNvPicPr preferRelativeResize="0"/>
          <p:nvPr/>
        </p:nvPicPr>
        <p:blipFill rotWithShape="1">
          <a:blip r:embed="rId3">
            <a:alphaModFix/>
          </a:blip>
          <a:srcRect b="851"/>
          <a:stretch/>
        </p:blipFill>
        <p:spPr>
          <a:xfrm>
            <a:off x="672888" y="1208201"/>
            <a:ext cx="10846223" cy="2830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10011" y="5036191"/>
            <a:ext cx="4371975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3"/>
          <p:cNvSpPr txBox="1"/>
          <p:nvPr/>
        </p:nvSpPr>
        <p:spPr>
          <a:xfrm>
            <a:off x="5081625" y="4472250"/>
            <a:ext cx="2196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SAVING THE MODEL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7449" y="1750086"/>
            <a:ext cx="5051768" cy="413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80976" y="1713575"/>
            <a:ext cx="4234518" cy="417141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4"/>
          <p:cNvSpPr txBox="1"/>
          <p:nvPr/>
        </p:nvSpPr>
        <p:spPr>
          <a:xfrm>
            <a:off x="4058174" y="973015"/>
            <a:ext cx="60946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3.   EVALUATING THE ACCURACY AND LOSS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9700" y="2051151"/>
            <a:ext cx="5196300" cy="34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5"/>
          <p:cNvSpPr txBox="1"/>
          <p:nvPr/>
        </p:nvSpPr>
        <p:spPr>
          <a:xfrm>
            <a:off x="4574097" y="1140795"/>
            <a:ext cx="60946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4.   PREDICTING THE TEST IMAGES</a:t>
            </a:r>
            <a:endParaRPr/>
          </a:p>
        </p:txBody>
      </p:sp>
      <p:pic>
        <p:nvPicPr>
          <p:cNvPr id="194" name="Google Shape;1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3150" y="2051150"/>
            <a:ext cx="4311666" cy="347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- References -</a:t>
            </a:r>
            <a:endParaRPr/>
          </a:p>
        </p:txBody>
      </p:sp>
      <p:sp>
        <p:nvSpPr>
          <p:cNvPr id="200" name="Google Shape;200;p16"/>
          <p:cNvSpPr txBox="1">
            <a:spLocks noGrp="1"/>
          </p:cNvSpPr>
          <p:nvPr>
            <p:ph type="body" idx="1"/>
          </p:nvPr>
        </p:nvSpPr>
        <p:spPr>
          <a:xfrm>
            <a:off x="838200" y="180045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1800" i="0">
                <a:latin typeface="Poppins"/>
                <a:ea typeface="Poppins"/>
                <a:cs typeface="Poppins"/>
                <a:sym typeface="Poppins"/>
              </a:rPr>
              <a:t>Butterfly Image Classification Using Convolutional Neural Network (CNN)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IEEE | 2019 | DOI: </a:t>
            </a:r>
            <a:r>
              <a:rPr lang="en-US" sz="1600" u="sng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10.1109/I2CACIS.2019.8825031</a:t>
            </a:r>
            <a:endParaRPr/>
          </a:p>
          <a:p>
            <a:pPr marL="45720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endParaRPr sz="16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Using Partial Least Squares in Butterfly Species Identification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IEEE | 2020 | DOI: </a:t>
            </a:r>
            <a:r>
              <a:rPr lang="en-US" sz="1600" u="sng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10.1109/SIBGRAPI51738.2020.00047</a:t>
            </a:r>
            <a:endParaRPr/>
          </a:p>
          <a:p>
            <a:pPr marL="45720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endParaRPr sz="16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Classification of color features in butterflies using the Support Vector Machine (SVM)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IJCONSIST | 2021 | DOI: </a:t>
            </a:r>
            <a:r>
              <a:rPr lang="en-US" sz="1600" u="sng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doi.org/10.33005/ijconsist.v2i02.50</a:t>
            </a:r>
            <a:endParaRPr/>
          </a:p>
          <a:p>
            <a:pPr marL="45720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endParaRPr sz="12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A Novel Method for the Classification of Butterfly Species Using Pre-Trained CNN Models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EABAB"/>
              </a:buClr>
              <a:buSzPts val="1600"/>
              <a:buFont typeface="Courier New"/>
              <a:buChar char="o"/>
            </a:pPr>
            <a:r>
              <a:rPr lang="en-US" sz="16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MDPI | 2022 | DOI: </a:t>
            </a:r>
            <a:r>
              <a:rPr lang="en-US" sz="1600" u="sng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doi.org/10.3390/electronics11132016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 dirty="0"/>
              <a:t>- System Requirement-</a:t>
            </a:r>
            <a:endParaRPr dirty="0"/>
          </a:p>
        </p:txBody>
      </p:sp>
      <p:sp>
        <p:nvSpPr>
          <p:cNvPr id="95" name="Google Shape;95;p2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1087253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buNone/>
            </a:pPr>
            <a:r>
              <a:rPr lang="en-US" sz="1800" b="1" dirty="0"/>
              <a:t>Hardware Requirements</a:t>
            </a:r>
            <a:endParaRPr lang="en-US" sz="18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D1D5DB"/>
                </a:solidFill>
                <a:effectLst/>
                <a:latin typeface="Söhne"/>
              </a:rPr>
              <a:t>Computer with sufficient processing power and memory.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D1D5DB"/>
                </a:solidFill>
                <a:effectLst/>
                <a:latin typeface="Söhne"/>
              </a:rPr>
              <a:t>Optional: GPU for faster training.</a:t>
            </a:r>
            <a:r>
              <a:rPr lang="en-US" sz="1800" b="1" dirty="0"/>
              <a:t>   </a:t>
            </a:r>
          </a:p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r>
              <a:rPr lang="en-US" sz="1800" b="1" dirty="0"/>
              <a:t>Software Requirements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1800" b="0" i="0" dirty="0">
                <a:solidFill>
                  <a:srgbClr val="D1D5DB"/>
                </a:solidFill>
                <a:effectLst/>
                <a:latin typeface="Söhne"/>
              </a:rPr>
              <a:t>Python 3.6 or later.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1800" b="0" i="0" dirty="0" err="1">
                <a:solidFill>
                  <a:srgbClr val="D1D5DB"/>
                </a:solidFill>
                <a:effectLst/>
                <a:latin typeface="Söhne"/>
              </a:rPr>
              <a:t>OpenAI</a:t>
            </a:r>
            <a:r>
              <a:rPr lang="en-IN" sz="1800" b="0" i="0" dirty="0">
                <a:solidFill>
                  <a:srgbClr val="D1D5DB"/>
                </a:solidFill>
                <a:effectLst/>
                <a:latin typeface="Söhne"/>
              </a:rPr>
              <a:t> deep learning framework.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1800" b="0" i="0" dirty="0">
                <a:solidFill>
                  <a:srgbClr val="D1D5DB"/>
                </a:solidFill>
                <a:effectLst/>
                <a:latin typeface="Söhne"/>
              </a:rPr>
              <a:t>Pre-trained ResNet-50 model.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1800" b="0" i="0" dirty="0">
                <a:solidFill>
                  <a:srgbClr val="D1D5DB"/>
                </a:solidFill>
                <a:effectLst/>
                <a:latin typeface="Söhne"/>
              </a:rPr>
              <a:t>Data preprocessing libraries: NumPy, Pandas, OpenCV.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1800" b="0" i="0" dirty="0">
                <a:solidFill>
                  <a:srgbClr val="D1D5DB"/>
                </a:solidFill>
                <a:effectLst/>
                <a:latin typeface="Söhne"/>
              </a:rPr>
              <a:t>Additional libraries as needed: Matplotlib, sci-kit-learn.</a:t>
            </a:r>
          </a:p>
          <a:p>
            <a:pPr indent="-457200">
              <a:lnSpc>
                <a:spcPct val="100000"/>
              </a:lnSpc>
              <a:spcBef>
                <a:spcPts val="0"/>
              </a:spcBef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9558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 dirty="0"/>
              <a:t>-Literature Survey-</a:t>
            </a:r>
            <a:endParaRPr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6364394-535E-2169-4133-13BC50F989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1463832"/>
              </p:ext>
            </p:extLst>
          </p:nvPr>
        </p:nvGraphicFramePr>
        <p:xfrm>
          <a:off x="619125" y="1495742"/>
          <a:ext cx="11125198" cy="3847783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57528">
                  <a:extLst>
                    <a:ext uri="{9D8B030D-6E8A-4147-A177-3AD203B41FA5}">
                      <a16:colId xmlns:a16="http://schemas.microsoft.com/office/drawing/2014/main" val="850489408"/>
                    </a:ext>
                  </a:extLst>
                </a:gridCol>
                <a:gridCol w="2085099">
                  <a:extLst>
                    <a:ext uri="{9D8B030D-6E8A-4147-A177-3AD203B41FA5}">
                      <a16:colId xmlns:a16="http://schemas.microsoft.com/office/drawing/2014/main" val="1315241794"/>
                    </a:ext>
                  </a:extLst>
                </a:gridCol>
                <a:gridCol w="1821313">
                  <a:extLst>
                    <a:ext uri="{9D8B030D-6E8A-4147-A177-3AD203B41FA5}">
                      <a16:colId xmlns:a16="http://schemas.microsoft.com/office/drawing/2014/main" val="2957698222"/>
                    </a:ext>
                  </a:extLst>
                </a:gridCol>
                <a:gridCol w="1821313">
                  <a:extLst>
                    <a:ext uri="{9D8B030D-6E8A-4147-A177-3AD203B41FA5}">
                      <a16:colId xmlns:a16="http://schemas.microsoft.com/office/drawing/2014/main" val="2653050653"/>
                    </a:ext>
                  </a:extLst>
                </a:gridCol>
                <a:gridCol w="1821313">
                  <a:extLst>
                    <a:ext uri="{9D8B030D-6E8A-4147-A177-3AD203B41FA5}">
                      <a16:colId xmlns:a16="http://schemas.microsoft.com/office/drawing/2014/main" val="2222489479"/>
                    </a:ext>
                  </a:extLst>
                </a:gridCol>
                <a:gridCol w="2018632">
                  <a:extLst>
                    <a:ext uri="{9D8B030D-6E8A-4147-A177-3AD203B41FA5}">
                      <a16:colId xmlns:a16="http://schemas.microsoft.com/office/drawing/2014/main" val="3243075985"/>
                    </a:ext>
                  </a:extLst>
                </a:gridCol>
              </a:tblGrid>
              <a:tr h="4412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SL.NO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JOURNAL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YEAR OF PUBLISH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PAPER TITLE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AUTHOR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657773"/>
                  </a:ext>
                </a:extLst>
              </a:tr>
              <a:tr h="340656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b="1" dirty="0"/>
                        <a:t>1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IEEE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2020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Butterfly Image</a:t>
                      </a: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Classification</a:t>
                      </a: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Using</a:t>
                      </a: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Convolutional</a:t>
                      </a: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Neural Network</a:t>
                      </a: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(CNN)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Nur Nabila,</a:t>
                      </a:r>
                    </a:p>
                    <a:p>
                      <a:pPr algn="ctr"/>
                      <a:r>
                        <a:rPr lang="en-IN" sz="1400" b="0" i="0" u="none" strike="noStrike" baseline="0" dirty="0" err="1">
                          <a:latin typeface="TimesNewRomanPSMT"/>
                        </a:rPr>
                        <a:t>Nurbaity</a:t>
                      </a:r>
                      <a:endParaRPr lang="en-IN" sz="1400" b="0" i="0" u="none" strike="noStrike" baseline="0" dirty="0">
                        <a:latin typeface="TimesNewRomanPSMT"/>
                      </a:endParaRP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Sabri,</a:t>
                      </a: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NewRomanPSMT"/>
                        </a:rPr>
                        <a:t>Nur </a:t>
                      </a:r>
                      <a:r>
                        <a:rPr lang="en-IN" sz="1400" b="0" i="0" u="none" strike="noStrike" baseline="0" dirty="0" err="1">
                          <a:latin typeface="TimesNewRomanPSMT"/>
                        </a:rPr>
                        <a:t>Farahin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IN" sz="1400" b="0" i="0" u="none" strike="noStrike" baseline="0" dirty="0">
                          <a:latin typeface="TimesNewRomanPSMT"/>
                        </a:rPr>
                        <a:t>This research paper presents a study on butterfly species identification using image processing techniques and Convolutional Neural Networks (CNN).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IN" sz="1400" b="0" i="0" u="none" strike="noStrike" baseline="0" dirty="0">
                          <a:latin typeface="TimesNewRomanPSMT"/>
                        </a:rPr>
                        <a:t>The aim </a:t>
                      </a:r>
                      <a:r>
                        <a:rPr lang="en-US" sz="1400" b="0" i="0" u="none" strike="noStrike" baseline="0" dirty="0">
                          <a:latin typeface="TimesNewRomanPSMT"/>
                        </a:rPr>
                        <a:t>of the study is to classify </a:t>
                      </a:r>
                      <a:r>
                        <a:rPr lang="en-IN" sz="1400" b="0" i="0" u="none" strike="noStrike" baseline="0" dirty="0">
                          <a:latin typeface="TimesNewRomanPSMT"/>
                        </a:rPr>
                        <a:t>images of butterflies using CNN techniques and evaluate the performance of the classification.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231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2041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 dirty="0"/>
              <a:t>-Literature Survey-</a:t>
            </a:r>
            <a:endParaRPr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6364394-535E-2169-4133-13BC50F989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4890561"/>
              </p:ext>
            </p:extLst>
          </p:nvPr>
        </p:nvGraphicFramePr>
        <p:xfrm>
          <a:off x="581023" y="1367794"/>
          <a:ext cx="11182351" cy="5039356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43400">
                  <a:extLst>
                    <a:ext uri="{9D8B030D-6E8A-4147-A177-3AD203B41FA5}">
                      <a16:colId xmlns:a16="http://schemas.microsoft.com/office/drawing/2014/main" val="850489408"/>
                    </a:ext>
                  </a:extLst>
                </a:gridCol>
                <a:gridCol w="2184051">
                  <a:extLst>
                    <a:ext uri="{9D8B030D-6E8A-4147-A177-3AD203B41FA5}">
                      <a16:colId xmlns:a16="http://schemas.microsoft.com/office/drawing/2014/main" val="1315241794"/>
                    </a:ext>
                  </a:extLst>
                </a:gridCol>
                <a:gridCol w="1863725">
                  <a:extLst>
                    <a:ext uri="{9D8B030D-6E8A-4147-A177-3AD203B41FA5}">
                      <a16:colId xmlns:a16="http://schemas.microsoft.com/office/drawing/2014/main" val="2957698222"/>
                    </a:ext>
                  </a:extLst>
                </a:gridCol>
                <a:gridCol w="1863725">
                  <a:extLst>
                    <a:ext uri="{9D8B030D-6E8A-4147-A177-3AD203B41FA5}">
                      <a16:colId xmlns:a16="http://schemas.microsoft.com/office/drawing/2014/main" val="2653050653"/>
                    </a:ext>
                  </a:extLst>
                </a:gridCol>
                <a:gridCol w="1863725">
                  <a:extLst>
                    <a:ext uri="{9D8B030D-6E8A-4147-A177-3AD203B41FA5}">
                      <a16:colId xmlns:a16="http://schemas.microsoft.com/office/drawing/2014/main" val="2222489479"/>
                    </a:ext>
                  </a:extLst>
                </a:gridCol>
                <a:gridCol w="1863725">
                  <a:extLst>
                    <a:ext uri="{9D8B030D-6E8A-4147-A177-3AD203B41FA5}">
                      <a16:colId xmlns:a16="http://schemas.microsoft.com/office/drawing/2014/main" val="3243075985"/>
                    </a:ext>
                  </a:extLst>
                </a:gridCol>
              </a:tblGrid>
              <a:tr h="52728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SL.NO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NAME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 OF PUBLISH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657773"/>
                  </a:ext>
                </a:extLst>
              </a:tr>
              <a:tr h="451207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400" b="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IEEE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2020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Using Partial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Least Squares in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Butterfly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Species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Identification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Alexandre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Silva,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Sincler</a:t>
                      </a:r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Meireles</a:t>
                      </a:r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,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Samira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Silva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IN" sz="125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This research paper proposes a novel approach to recognizing butterfly species in images using handcrafted descriptors and the Partial Least Squares (PLS) algorithm.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IN" sz="1250" b="0" i="0" u="none" strike="noStrike" cap="none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The approach involves extracting features from a butterfly dataset using Local Binary Patterns (LBP) and Histogram of Oriented Gradients (HOG) descriptors, training PLS models using a one-against-all protocol, and presenting images to all classifiers during the test phase.</a:t>
                      </a:r>
                      <a:endParaRPr lang="en-US"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231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7703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 dirty="0"/>
              <a:t>-Literature Survey-</a:t>
            </a:r>
            <a:endParaRPr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6364394-535E-2169-4133-13BC50F989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376569"/>
              </p:ext>
            </p:extLst>
          </p:nvPr>
        </p:nvGraphicFramePr>
        <p:xfrm>
          <a:off x="438149" y="1358269"/>
          <a:ext cx="11344275" cy="5296236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686049">
                  <a:extLst>
                    <a:ext uri="{9D8B030D-6E8A-4147-A177-3AD203B41FA5}">
                      <a16:colId xmlns:a16="http://schemas.microsoft.com/office/drawing/2014/main" val="850489408"/>
                    </a:ext>
                  </a:extLst>
                </a:gridCol>
                <a:gridCol w="2095376">
                  <a:extLst>
                    <a:ext uri="{9D8B030D-6E8A-4147-A177-3AD203B41FA5}">
                      <a16:colId xmlns:a16="http://schemas.microsoft.com/office/drawing/2014/main" val="1315241794"/>
                    </a:ext>
                  </a:extLst>
                </a:gridCol>
                <a:gridCol w="1880867">
                  <a:extLst>
                    <a:ext uri="{9D8B030D-6E8A-4147-A177-3AD203B41FA5}">
                      <a16:colId xmlns:a16="http://schemas.microsoft.com/office/drawing/2014/main" val="2957698222"/>
                    </a:ext>
                  </a:extLst>
                </a:gridCol>
                <a:gridCol w="1900559">
                  <a:extLst>
                    <a:ext uri="{9D8B030D-6E8A-4147-A177-3AD203B41FA5}">
                      <a16:colId xmlns:a16="http://schemas.microsoft.com/office/drawing/2014/main" val="2653050653"/>
                    </a:ext>
                  </a:extLst>
                </a:gridCol>
                <a:gridCol w="1890712">
                  <a:extLst>
                    <a:ext uri="{9D8B030D-6E8A-4147-A177-3AD203B41FA5}">
                      <a16:colId xmlns:a16="http://schemas.microsoft.com/office/drawing/2014/main" val="2222489479"/>
                    </a:ext>
                  </a:extLst>
                </a:gridCol>
                <a:gridCol w="1890712">
                  <a:extLst>
                    <a:ext uri="{9D8B030D-6E8A-4147-A177-3AD203B41FA5}">
                      <a16:colId xmlns:a16="http://schemas.microsoft.com/office/drawing/2014/main" val="3243075985"/>
                    </a:ext>
                  </a:extLst>
                </a:gridCol>
              </a:tblGrid>
              <a:tr h="51087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SL.NO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NAME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 OF PUBLISH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657773"/>
                  </a:ext>
                </a:extLst>
              </a:tr>
              <a:tr h="463643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IJCONSIST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2021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Classification of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color features in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butterflies using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the Support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Vector Machine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(SVM)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Dhian</a:t>
                      </a:r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Satria,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Hendra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Maulana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The paper discusses the </a:t>
                      </a: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use of butterflies as a </a:t>
                      </a:r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dataset for research in digital images and focuses on the extraction process </a:t>
                      </a: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of color features using the RGB method and the Hue, </a:t>
                      </a:r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Saturation, Value (HSV) color space.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The proposed classification process uses a Support Vector Machine (SVM) to classify butterfly species.</a:t>
                      </a:r>
                      <a:endParaRPr lang="en-US"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231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680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 dirty="0"/>
              <a:t>-Literature Survey-</a:t>
            </a:r>
            <a:endParaRPr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6364394-535E-2169-4133-13BC50F989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8349253"/>
              </p:ext>
            </p:extLst>
          </p:nvPr>
        </p:nvGraphicFramePr>
        <p:xfrm>
          <a:off x="438149" y="1358269"/>
          <a:ext cx="11344275" cy="503798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686049">
                  <a:extLst>
                    <a:ext uri="{9D8B030D-6E8A-4147-A177-3AD203B41FA5}">
                      <a16:colId xmlns:a16="http://schemas.microsoft.com/office/drawing/2014/main" val="850489408"/>
                    </a:ext>
                  </a:extLst>
                </a:gridCol>
                <a:gridCol w="2095376">
                  <a:extLst>
                    <a:ext uri="{9D8B030D-6E8A-4147-A177-3AD203B41FA5}">
                      <a16:colId xmlns:a16="http://schemas.microsoft.com/office/drawing/2014/main" val="1315241794"/>
                    </a:ext>
                  </a:extLst>
                </a:gridCol>
                <a:gridCol w="1880867">
                  <a:extLst>
                    <a:ext uri="{9D8B030D-6E8A-4147-A177-3AD203B41FA5}">
                      <a16:colId xmlns:a16="http://schemas.microsoft.com/office/drawing/2014/main" val="2957698222"/>
                    </a:ext>
                  </a:extLst>
                </a:gridCol>
                <a:gridCol w="1900559">
                  <a:extLst>
                    <a:ext uri="{9D8B030D-6E8A-4147-A177-3AD203B41FA5}">
                      <a16:colId xmlns:a16="http://schemas.microsoft.com/office/drawing/2014/main" val="2653050653"/>
                    </a:ext>
                  </a:extLst>
                </a:gridCol>
                <a:gridCol w="1890712">
                  <a:extLst>
                    <a:ext uri="{9D8B030D-6E8A-4147-A177-3AD203B41FA5}">
                      <a16:colId xmlns:a16="http://schemas.microsoft.com/office/drawing/2014/main" val="2222489479"/>
                    </a:ext>
                  </a:extLst>
                </a:gridCol>
                <a:gridCol w="1890712">
                  <a:extLst>
                    <a:ext uri="{9D8B030D-6E8A-4147-A177-3AD203B41FA5}">
                      <a16:colId xmlns:a16="http://schemas.microsoft.com/office/drawing/2014/main" val="3243075985"/>
                    </a:ext>
                  </a:extLst>
                </a:gridCol>
              </a:tblGrid>
              <a:tr h="51087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SL.NO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NAME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 OF PUBLISH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657773"/>
                  </a:ext>
                </a:extLst>
              </a:tr>
              <a:tr h="4527104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MDPI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2022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Classification of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color features in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butterflies using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the Support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Vector Machine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(SVM)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400" b="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FathimatuR</a:t>
                      </a:r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ajeena</a:t>
                      </a:r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,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Rasha</a:t>
                      </a:r>
                      <a:endParaRPr lang="en-IN" sz="1400" b="0" i="0" u="none" strike="noStrike" cap="none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r>
                        <a:rPr lang="en-IN" sz="1400" b="0" i="0" u="none" strike="noStrike" cap="none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Orban</a:t>
                      </a:r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,</a:t>
                      </a:r>
                    </a:p>
                    <a:p>
                      <a:pPr algn="ctr"/>
                      <a:r>
                        <a:rPr lang="en-IN" sz="1400" b="0" i="0" u="none" strike="noStrike" cap="none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Malliga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This research work aims to </a:t>
                      </a:r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assist science students in correctly recognizing butterflies without harming the insects during their analysis.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400" b="0" i="0" u="none" strike="noStrike" cap="none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This paper discusses transfer learning-based neural network models to identify butterfly species.</a:t>
                      </a:r>
                      <a:endParaRPr lang="en-US" sz="12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231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7094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/>
          </p:nvPr>
        </p:nvSpPr>
        <p:spPr>
          <a:xfrm>
            <a:off x="838200" y="37400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- Abstract -</a:t>
            </a:r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body" idx="1"/>
          </p:nvPr>
        </p:nvSpPr>
        <p:spPr>
          <a:xfrm>
            <a:off x="838201" y="199053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Classification of butterfly species from images is a challenging task due to the high variability in their appearance and the large number of species. 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endParaRPr lang="en-US" sz="1800" dirty="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This task has important applications in various fields such as conservation biology and wildlife monitoring.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Our objective is to develop an application can detect the category of a butterﬂy by using deep learning techniques.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We will be using transfer learning, which is a popular convolutional neural network (CNN) technique used to image classification.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- Objective -</a:t>
            </a:r>
            <a:endParaRPr/>
          </a:p>
        </p:txBody>
      </p:sp>
      <p:sp>
        <p:nvSpPr>
          <p:cNvPr id="108" name="Google Shape;108;p4"/>
          <p:cNvSpPr txBox="1">
            <a:spLocks noGrp="1"/>
          </p:cNvSpPr>
          <p:nvPr>
            <p:ph type="body" idx="1"/>
          </p:nvPr>
        </p:nvSpPr>
        <p:spPr>
          <a:xfrm>
            <a:off x="838201" y="199053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18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The objective is to develop an application can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detect the category of a butterﬂy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by either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capturing a real-time picture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of a butterﬂy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or choosing one picture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from gallery.</a:t>
            </a:r>
            <a:endParaRPr/>
          </a:p>
          <a:p>
            <a:pPr marL="22860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EABAB"/>
              </a:buClr>
              <a:buSzPts val="1800"/>
              <a:buChar char="•"/>
            </a:pP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Finally this will be made as an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Web App with clean UI/ UX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 and additionally </a:t>
            </a:r>
            <a:r>
              <a:rPr lang="en-US" sz="1800">
                <a:latin typeface="Poppins"/>
                <a:ea typeface="Poppins"/>
                <a:cs typeface="Poppins"/>
                <a:sym typeface="Poppins"/>
              </a:rPr>
              <a:t>Open AI’s GPT </a:t>
            </a:r>
            <a:r>
              <a:rPr lang="en-US" sz="1800">
                <a:solidFill>
                  <a:srgbClr val="AEABAB"/>
                </a:solidFill>
                <a:latin typeface="Poppins"/>
                <a:ea typeface="Poppins"/>
                <a:cs typeface="Poppins"/>
                <a:sym typeface="Poppins"/>
              </a:rPr>
              <a:t>will be implemented for getting the information about the predicted butterfly species.</a:t>
            </a:r>
            <a:endParaRPr/>
          </a:p>
          <a:p>
            <a:pPr marL="22860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800">
              <a:solidFill>
                <a:srgbClr val="AEABA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9" name="Google Shape;109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08508" y="4498082"/>
            <a:ext cx="5374984" cy="1348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</TotalTime>
  <Words>1265</Words>
  <Application>Microsoft Office PowerPoint</Application>
  <PresentationFormat>Widescreen</PresentationFormat>
  <Paragraphs>365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Poppins</vt:lpstr>
      <vt:lpstr>Calibri</vt:lpstr>
      <vt:lpstr>TimesNewRomanPSMT</vt:lpstr>
      <vt:lpstr>Söhne</vt:lpstr>
      <vt:lpstr>Courier New</vt:lpstr>
      <vt:lpstr>Times New Roman</vt:lpstr>
      <vt:lpstr>Office Theme</vt:lpstr>
      <vt:lpstr>-Butterfly Classification using Transfer Learning-</vt:lpstr>
      <vt:lpstr>- Introduction-</vt:lpstr>
      <vt:lpstr>- System Requirement-</vt:lpstr>
      <vt:lpstr>-Literature Survey-</vt:lpstr>
      <vt:lpstr>-Literature Survey-</vt:lpstr>
      <vt:lpstr>-Literature Survey-</vt:lpstr>
      <vt:lpstr>-Literature Survey-</vt:lpstr>
      <vt:lpstr>- Abstract -</vt:lpstr>
      <vt:lpstr>- Objective -</vt:lpstr>
      <vt:lpstr>- Scope -</vt:lpstr>
      <vt:lpstr>- Existing System -</vt:lpstr>
      <vt:lpstr>- Proposed System -</vt:lpstr>
      <vt:lpstr>- Methodology -</vt:lpstr>
      <vt:lpstr>- Transfer Learning -</vt:lpstr>
      <vt:lpstr>- ResNet-50 – Architecture -</vt:lpstr>
      <vt:lpstr>- System Architecture -</vt:lpstr>
      <vt:lpstr>- Modules -</vt:lpstr>
      <vt:lpstr>- Implementation 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- References -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-Butterfly Classification using Transfer Learning-</dc:title>
  <dc:creator>TESS</dc:creator>
  <cp:lastModifiedBy>Bharathwaj Supreme</cp:lastModifiedBy>
  <cp:revision>8</cp:revision>
  <dcterms:created xsi:type="dcterms:W3CDTF">2023-02-02T15:10:52Z</dcterms:created>
  <dcterms:modified xsi:type="dcterms:W3CDTF">2023-05-12T16:48:56Z</dcterms:modified>
</cp:coreProperties>
</file>